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01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  <p:sldId id="271" r:id="rId14"/>
    <p:sldId id="272" r:id="rId15"/>
    <p:sldId id="273" r:id="rId16"/>
    <p:sldId id="260" r:id="rId17"/>
    <p:sldId id="276" r:id="rId18"/>
    <p:sldId id="279" r:id="rId19"/>
    <p:sldId id="285" r:id="rId20"/>
    <p:sldId id="287" r:id="rId21"/>
    <p:sldId id="292" r:id="rId22"/>
    <p:sldId id="283" r:id="rId23"/>
    <p:sldId id="289" r:id="rId24"/>
    <p:sldId id="290" r:id="rId25"/>
    <p:sldId id="293" r:id="rId26"/>
    <p:sldId id="296" r:id="rId27"/>
    <p:sldId id="306" r:id="rId28"/>
    <p:sldId id="295" r:id="rId29"/>
    <p:sldId id="304" r:id="rId30"/>
    <p:sldId id="300" r:id="rId31"/>
    <p:sldId id="307" r:id="rId32"/>
    <p:sldId id="308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214" autoAdjust="0"/>
    <p:restoredTop sz="94660"/>
  </p:normalViewPr>
  <p:slideViewPr>
    <p:cSldViewPr>
      <p:cViewPr>
        <p:scale>
          <a:sx n="80" d="100"/>
          <a:sy n="80" d="100"/>
        </p:scale>
        <p:origin x="-61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A3F80ED-E62A-40CB-BE54-DC763817301C}" type="datetimeFigureOut">
              <a:rPr lang="en-US"/>
              <a:pPr>
                <a:defRPr/>
              </a:pPr>
              <a:t>9/29/2009</a:t>
            </a:fld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FDD9E39-A964-4843-A86F-312A779B1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206AF0C-9F95-4EAF-83DF-4715AEE0D405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56DCDAB-672A-4A48-A294-FF1EB9A526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D72D-C82B-48D4-95AF-45C0F64FF089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3E30F-7C2B-45BD-A296-4BEFDABB39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585A4-0626-4A2B-97C9-5026C4E357AF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D6B87-71E7-49FF-AB9B-07D113455F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D282-31A7-4BA3-ADB3-935C141807AF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502B6-1B30-4FD9-A5BE-01D334255C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BB20-DC91-4498-A01B-E373148CF8BD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000F-3D87-486F-85EB-6A679023DC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CF49-9251-4A98-84F5-7850E3B8E32F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552F0-8C34-4B2B-8FCB-4F449FEF27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5FE4-5E3D-4C93-98B6-AD7484718412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8EB1-8F58-4280-9263-6E09D83D94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0D85F-6399-4F50-B10C-79C8B9DB2873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AF95-1E14-403B-83F8-86B1FB2F4D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AA689-E473-4D9F-BA7F-833C47A18F9F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CCD6E-ECFF-4ABB-84CC-0D2B3687FA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291C1-702A-4071-9355-BF903F829D6E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3E9A-C00F-4217-9F4B-7D3AE77F2A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B07F6-D54C-4F5C-A4F9-7F9B4831B28B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5BA8F-C855-44FF-ADBE-04F8D36F4C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7F95-6EE1-4C11-95F3-D45D08434BAE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443B-4D96-4161-9E73-B9E0D42E07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C5B165-BEBF-4A06-AB23-500169F0CF9C}" type="datetimeFigureOut">
              <a:rPr lang="en-US"/>
              <a:pPr>
                <a:defRPr/>
              </a:pPr>
              <a:t>9/29/2009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C397C3-7B6C-4333-951E-9DC0C14B64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ShiftHappens-UK.wmv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908175" y="428605"/>
            <a:ext cx="5472113" cy="5572146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en-GB" sz="6600" dirty="0" smtClean="0"/>
              <a:t>Quick ICT </a:t>
            </a:r>
            <a:r>
              <a:rPr lang="en-GB" sz="6600" dirty="0" smtClean="0"/>
              <a:t>ideas</a:t>
            </a:r>
            <a:br>
              <a:rPr lang="en-GB" sz="6600" dirty="0" smtClean="0"/>
            </a:br>
            <a:r>
              <a:rPr lang="en-GB" sz="6600" dirty="0" smtClean="0"/>
              <a:t>for using ICT in Maths</a:t>
            </a:r>
            <a:r>
              <a:rPr lang="en-GB" sz="6600" dirty="0" smtClean="0"/>
              <a:t/>
            </a:r>
            <a:br>
              <a:rPr lang="en-GB" sz="6600" dirty="0" smtClean="0"/>
            </a:br>
            <a:endParaRPr lang="en-GB" sz="6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4282" y="600076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How ICT can be used to support learning of maths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marL="838200" indent="-838200" eaLnBrk="1" hangingPunct="1"/>
            <a:r>
              <a:rPr lang="en-GB" sz="5400" smtClean="0"/>
              <a:t>Collaborative online learning - setup a wiki</a:t>
            </a:r>
            <a:endParaRPr lang="en-US" sz="540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75" y="2357438"/>
            <a:ext cx="7858125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3600" dirty="0">
                <a:latin typeface="+mn-lt"/>
              </a:rPr>
              <a:t> Could be within your VLE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3600" dirty="0">
                <a:latin typeface="+mn-lt"/>
              </a:rPr>
              <a:t> Alternatively – www.wikispaces.com</a:t>
            </a:r>
          </a:p>
          <a:p>
            <a:pPr>
              <a:buFont typeface="Arial" pitchFamily="34" charset="0"/>
              <a:buChar char="•"/>
              <a:defRPr/>
            </a:pPr>
            <a:endParaRPr lang="en-GB" sz="36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3600" dirty="0">
                <a:latin typeface="+mn-lt"/>
              </a:rPr>
              <a:t> Excellent and scary tool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3600" dirty="0">
                <a:latin typeface="+mn-lt"/>
              </a:rPr>
              <a:t> Student ownership</a:t>
            </a:r>
          </a:p>
          <a:p>
            <a:pPr>
              <a:defRPr/>
            </a:pPr>
            <a:endParaRPr lang="en-GB" sz="3600" dirty="0">
              <a:latin typeface="+mn-lt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928813"/>
            <a:ext cx="7715250" cy="835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3200" dirty="0">
                <a:latin typeface="Calibri" pitchFamily="34" charset="0"/>
              </a:rPr>
              <a:t>Using Google Apps to create </a:t>
            </a:r>
            <a:r>
              <a:rPr lang="en-GB" sz="3200" dirty="0" err="1" smtClean="0">
                <a:latin typeface="Calibri" pitchFamily="34" charset="0"/>
              </a:rPr>
              <a:t>webpages</a:t>
            </a:r>
            <a:r>
              <a:rPr lang="en-GB" sz="3200" dirty="0" smtClean="0">
                <a:latin typeface="Calibri" pitchFamily="34" charset="0"/>
              </a:rPr>
              <a:t> – Why not get your pupils to set a maths page up?</a:t>
            </a:r>
            <a:endParaRPr lang="en-GB" sz="3200" dirty="0">
              <a:latin typeface="Calibri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90297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2190750"/>
            <a:ext cx="71437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2143125"/>
            <a:ext cx="714375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en-GB" sz="5400" smtClean="0">
                <a:solidFill>
                  <a:srgbClr val="800000"/>
                </a:solidFill>
              </a:rPr>
              <a:t>FlashMeeting</a:t>
            </a:r>
            <a:r>
              <a:rPr lang="en-GB" sz="5400" smtClean="0"/>
              <a:t> – video conferencing for everyone</a:t>
            </a:r>
            <a:endParaRPr lang="en-US" sz="5400" smtClean="0"/>
          </a:p>
        </p:txBody>
      </p:sp>
      <p:sp>
        <p:nvSpPr>
          <p:cNvPr id="3" name="TextBox 2"/>
          <p:cNvSpPr txBox="1"/>
          <p:nvPr/>
        </p:nvSpPr>
        <p:spPr>
          <a:xfrm>
            <a:off x="428625" y="2357438"/>
            <a:ext cx="8429625" cy="2530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Flash-based online video conferencing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</a:t>
            </a:r>
            <a:r>
              <a:rPr lang="en-GB" sz="4000">
                <a:solidFill>
                  <a:srgbClr val="800000"/>
                </a:solidFill>
                <a:latin typeface="Calibri" pitchFamily="34" charset="0"/>
              </a:rPr>
              <a:t>Free for educational use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Give it a careful look – very powerful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/>
            <a:r>
              <a:rPr lang="en-GB" sz="5400" smtClean="0">
                <a:solidFill>
                  <a:srgbClr val="800000"/>
                </a:solidFill>
              </a:rPr>
              <a:t>Online discussion forums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38"/>
            <a:ext cx="91440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128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875" y="0"/>
            <a:ext cx="9286875" cy="114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286875" cy="114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64163" y="4292600"/>
            <a:ext cx="30241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>
                <a:solidFill>
                  <a:srgbClr val="800000"/>
                </a:solidFill>
              </a:rPr>
              <a:t>Encourage pupils to use educational forums at home – wideneds their experience!</a:t>
            </a:r>
            <a:endParaRPr lang="en-US" sz="24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214313" y="285750"/>
            <a:ext cx="8697912" cy="1143000"/>
          </a:xfrm>
        </p:spPr>
        <p:txBody>
          <a:bodyPr/>
          <a:lstStyle/>
          <a:p>
            <a:pPr eaLnBrk="1" hangingPunct="1"/>
            <a:r>
              <a:rPr lang="en-GB" sz="5400" smtClean="0"/>
              <a:t>Creating a backdrop in Drama</a:t>
            </a:r>
            <a:endParaRPr lang="en-US" sz="5400" smtClean="0"/>
          </a:p>
        </p:txBody>
      </p:sp>
      <p:sp>
        <p:nvSpPr>
          <p:cNvPr id="7" name="TextBox 6"/>
          <p:cNvSpPr txBox="1"/>
          <p:nvPr/>
        </p:nvSpPr>
        <p:spPr>
          <a:xfrm>
            <a:off x="357188" y="1857375"/>
            <a:ext cx="8572500" cy="3749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Low level ICT, high level Drama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Used </a:t>
            </a:r>
            <a:r>
              <a:rPr lang="en-GB" sz="4000">
                <a:solidFill>
                  <a:srgbClr val="800000"/>
                </a:solidFill>
                <a:latin typeface="Calibri" pitchFamily="34" charset="0"/>
              </a:rPr>
              <a:t>Audacity (free) Moviemaker (Free) and some imagination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Created a multimedia backdrop to perform in front of.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Use and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643938" cy="689768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9388" y="0"/>
            <a:ext cx="9304337" cy="6858000"/>
            <a:chOff x="105915675" y="109283775"/>
            <a:chExt cx="2736000" cy="2016000"/>
          </a:xfrm>
        </p:grpSpPr>
        <p:pic>
          <p:nvPicPr>
            <p:cNvPr id="19462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915675" y="109283775"/>
              <a:ext cx="2736000" cy="2016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946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333607" y="109671911"/>
              <a:ext cx="1656000" cy="1137938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</p:grpSp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2971800" y="2570163"/>
            <a:ext cx="3200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Photostory</a:t>
            </a:r>
          </a:p>
          <a:p>
            <a:pPr algn="ctr"/>
            <a:r>
              <a:rPr lang="en-GB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free from 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Graffiting 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1785938"/>
            <a:ext cx="7858125" cy="1311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GB" sz="4000">
                <a:latin typeface="Calibri" pitchFamily="34" charset="0"/>
              </a:rPr>
              <a:t>The one real justification for an </a:t>
            </a:r>
            <a:r>
              <a:rPr lang="en-GB" sz="4000">
                <a:solidFill>
                  <a:srgbClr val="800000"/>
                </a:solidFill>
                <a:latin typeface="Calibri" pitchFamily="34" charset="0"/>
              </a:rPr>
              <a:t>interactive </a:t>
            </a:r>
            <a:r>
              <a:rPr lang="en-GB" sz="4000">
                <a:latin typeface="Calibri" pitchFamily="34" charset="0"/>
              </a:rPr>
              <a:t>whiteboard…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9236075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8" y="4071942"/>
            <a:ext cx="34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Know it’s English but get pupils to explain to each other using the IAWB – get them up and using it as well as a teaching tool it’s a learning curve!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en-GB" sz="5400" smtClean="0"/>
              <a:t>Confuse and enthuse with </a:t>
            </a:r>
            <a:r>
              <a:rPr lang="en-GB" sz="5400" smtClean="0">
                <a:solidFill>
                  <a:srgbClr val="800000"/>
                </a:solidFill>
              </a:rPr>
              <a:t>Wordle.net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916113"/>
            <a:ext cx="76676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900" y="1785938"/>
            <a:ext cx="90551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981200"/>
            <a:ext cx="78581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6"/>
          <a:srcRect l="16992" t="21562" r="18554" b="11875"/>
          <a:stretch>
            <a:fillRect/>
          </a:stretch>
        </p:blipFill>
        <p:spPr bwMode="auto">
          <a:xfrm>
            <a:off x="0" y="1785902"/>
            <a:ext cx="9144000" cy="535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/>
            <a:r>
              <a:rPr lang="en-GB" sz="6000" smtClean="0">
                <a:solidFill>
                  <a:srgbClr val="800000"/>
                </a:solidFill>
              </a:rPr>
              <a:t>Puzzlemaker</a:t>
            </a:r>
            <a:endParaRPr lang="en-US" smtClean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50" y="2428875"/>
            <a:ext cx="8643938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4000" dirty="0">
                <a:latin typeface="+mn-lt"/>
              </a:rPr>
              <a:t> www.puzzlemaker.com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4000" dirty="0">
                <a:latin typeface="+mn-lt"/>
              </a:rPr>
              <a:t> One of the older online activity makers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4000" dirty="0">
                <a:latin typeface="+mn-lt"/>
              </a:rPr>
              <a:t> Still useful today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4000" dirty="0">
                <a:latin typeface="+mn-lt"/>
              </a:rPr>
              <a:t> Generate your own wordsearches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4000" dirty="0">
                <a:latin typeface="+mn-lt"/>
              </a:rPr>
              <a:t> But…</a:t>
            </a:r>
            <a:endParaRPr lang="en-GB" sz="4000" dirty="0">
              <a:latin typeface="+mn-lt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3850" y="-531813"/>
            <a:ext cx="9164638" cy="671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349500"/>
            <a:ext cx="529113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260350"/>
            <a:ext cx="7358063" cy="68135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Podcasting with students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285875"/>
            <a:ext cx="8429625" cy="817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285875"/>
            <a:ext cx="8429625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3813" y="0"/>
            <a:ext cx="9167813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572132" y="3857628"/>
            <a:ext cx="33115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rgbClr val="800000"/>
                </a:solidFill>
              </a:rPr>
              <a:t>Audacity or any other free web based program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571612"/>
            <a:ext cx="5143536" cy="26776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PODCAST - Audacity is free and you can get groups to podcast  e.g. Time tables to each other or other concepts – can play them on their mobiles to revise etc.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>
                <a:solidFill>
                  <a:srgbClr val="800000"/>
                </a:solidFill>
              </a:rPr>
              <a:t>Twitter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71588"/>
            <a:ext cx="9144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1268413"/>
            <a:ext cx="7858125" cy="4968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A complete range of ideas 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ICT that you can use in the classroom (But only if you want to)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Web2 technologies (and some old favourites)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ICT as a </a:t>
            </a:r>
            <a:r>
              <a:rPr lang="en-GB" sz="4000">
                <a:solidFill>
                  <a:srgbClr val="FF0000"/>
                </a:solidFill>
                <a:latin typeface="Calibri" pitchFamily="34" charset="0"/>
              </a:rPr>
              <a:t>tool for learning</a:t>
            </a:r>
          </a:p>
          <a:p>
            <a:pPr>
              <a:buFont typeface="Arial" charset="0"/>
              <a:buNone/>
            </a:pPr>
            <a:r>
              <a:rPr lang="en-GB" sz="4000">
                <a:solidFill>
                  <a:srgbClr val="FF0000"/>
                </a:solidFill>
                <a:latin typeface="Calibri" pitchFamily="34" charset="0"/>
              </a:rPr>
              <a:t>(Bonus – They will help with BECTA SRF – innovative teaching)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684213" y="4460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latin typeface="Calibri" pitchFamily="34" charset="0"/>
              </a:rPr>
              <a:t>The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2025" y="5143500"/>
            <a:ext cx="69119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>
                <a:solidFill>
                  <a:srgbClr val="800000"/>
                </a:solidFill>
              </a:rPr>
              <a:t>Google Apps spreadsheet</a:t>
            </a:r>
            <a:endParaRPr lang="en-US" sz="5400" smtClean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38" y="1857375"/>
            <a:ext cx="8215312" cy="3387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Free online Google apps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Transforming how we can use application software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Basic – but the functionality you need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Brilliant collaborative opportunities – SHARE!</a:t>
            </a: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b="1" smtClean="0"/>
              <a:t>YouTube in better quality</a:t>
            </a:r>
            <a:endParaRPr lang="en-US" sz="5400" b="1" smtClean="0"/>
          </a:p>
        </p:txBody>
      </p:sp>
      <p:sp>
        <p:nvSpPr>
          <p:cNvPr id="3" name="TextBox 2"/>
          <p:cNvSpPr txBox="1"/>
          <p:nvPr/>
        </p:nvSpPr>
        <p:spPr>
          <a:xfrm>
            <a:off x="928688" y="1714500"/>
            <a:ext cx="6643687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GB" sz="3600" b="1">
                <a:latin typeface="Calibri" pitchFamily="34" charset="0"/>
              </a:rPr>
              <a:t>Add: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88" y="2714625"/>
            <a:ext cx="7072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6000">
                <a:solidFill>
                  <a:srgbClr val="FF0000"/>
                </a:solidFill>
              </a:rPr>
              <a:t>&amp;fmt=18</a:t>
            </a:r>
          </a:p>
        </p:txBody>
      </p:sp>
      <p:sp>
        <p:nvSpPr>
          <p:cNvPr id="36870" name="WordArt 6"/>
          <p:cNvSpPr>
            <a:spLocks noChangeArrowheads="1" noChangeShapeType="1" noTextEdit="1"/>
          </p:cNvSpPr>
          <p:nvPr/>
        </p:nvSpPr>
        <p:spPr bwMode="auto">
          <a:xfrm>
            <a:off x="3419475" y="4076700"/>
            <a:ext cx="4219575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Don't forget YouTube </a:t>
            </a:r>
          </a:p>
          <a:p>
            <a:pPr algn="ctr"/>
            <a:r>
              <a:rPr lang="en-GB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and TeacherTube</a:t>
            </a:r>
          </a:p>
          <a:p>
            <a:pPr algn="ctr"/>
            <a:r>
              <a:rPr lang="en-GB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for some </a:t>
            </a:r>
          </a:p>
          <a:p>
            <a:pPr algn="ctr"/>
            <a:r>
              <a:rPr lang="en-GB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NEAT films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Flyovers in Google Earth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288" y="1279525"/>
            <a:ext cx="8286750" cy="5578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 dirty="0">
                <a:latin typeface="Calibri" pitchFamily="34" charset="0"/>
              </a:rPr>
              <a:t> Brilliant – and free – Google Earth</a:t>
            </a:r>
          </a:p>
          <a:p>
            <a:pPr>
              <a:buFont typeface="Arial" charset="0"/>
              <a:buChar char="•"/>
            </a:pPr>
            <a:r>
              <a:rPr lang="en-GB" sz="4000" dirty="0">
                <a:latin typeface="Calibri" pitchFamily="34" charset="0"/>
              </a:rPr>
              <a:t> Fantastic way of representing journeys / movement</a:t>
            </a:r>
          </a:p>
          <a:p>
            <a:pPr>
              <a:buFont typeface="Arial" charset="0"/>
              <a:buChar char="•"/>
            </a:pPr>
            <a:r>
              <a:rPr lang="en-GB" sz="4000" dirty="0">
                <a:latin typeface="Calibri" pitchFamily="34" charset="0"/>
              </a:rPr>
              <a:t>Use in Science, Languages (Describe in Welsh/French/English etc) </a:t>
            </a:r>
            <a:r>
              <a:rPr lang="en-GB" sz="4000" b="1" dirty="0">
                <a:solidFill>
                  <a:srgbClr val="FF0000"/>
                </a:solidFill>
                <a:latin typeface="Calibri" pitchFamily="34" charset="0"/>
              </a:rPr>
              <a:t>Maths </a:t>
            </a:r>
            <a:r>
              <a:rPr lang="en-GB" sz="4000" b="1" dirty="0" smtClean="0">
                <a:solidFill>
                  <a:srgbClr val="FF0000"/>
                </a:solidFill>
                <a:latin typeface="Calibri" pitchFamily="34" charset="0"/>
              </a:rPr>
              <a:t>(real sense of Distance</a:t>
            </a:r>
            <a:r>
              <a:rPr lang="en-GB" sz="4000" b="1" dirty="0">
                <a:solidFill>
                  <a:srgbClr val="FF0000"/>
                </a:solidFill>
                <a:latin typeface="Calibri" pitchFamily="34" charset="0"/>
              </a:rPr>
              <a:t>)</a:t>
            </a:r>
            <a:r>
              <a:rPr lang="en-GB" sz="4000" dirty="0">
                <a:latin typeface="Calibri" pitchFamily="34" charset="0"/>
              </a:rPr>
              <a:t>, Art – (Draw a landscape – and understand it), History (what was it like/like now) PE (Plan a route for a run)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latin typeface="Calibri" pitchFamily="34" charset="0"/>
              </a:rPr>
              <a:t>Online storyboarding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1857375"/>
            <a:ext cx="7929562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Another free online too – </a:t>
            </a:r>
            <a:r>
              <a:rPr lang="en-GB" sz="4000">
                <a:solidFill>
                  <a:srgbClr val="800000"/>
                </a:solidFill>
                <a:latin typeface="Calibri" pitchFamily="34" charset="0"/>
              </a:rPr>
              <a:t>E2BN.net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Really effective tool as students – creativity &amp; guidance</a:t>
            </a:r>
          </a:p>
          <a:p>
            <a:pPr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 Many more tools like this appearing…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/>
              <a:t>Pecha Kucha -  Japanese</a:t>
            </a:r>
            <a:endParaRPr lang="en-US" sz="5400" smtClean="0"/>
          </a:p>
        </p:txBody>
      </p:sp>
      <p:sp>
        <p:nvSpPr>
          <p:cNvPr id="3" name="TextBox 2"/>
          <p:cNvSpPr txBox="1"/>
          <p:nvPr/>
        </p:nvSpPr>
        <p:spPr>
          <a:xfrm>
            <a:off x="857250" y="1928813"/>
            <a:ext cx="7786688" cy="277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400">
                <a:latin typeface="Calibri" pitchFamily="34" charset="0"/>
              </a:rPr>
              <a:t> Has rules</a:t>
            </a:r>
          </a:p>
          <a:p>
            <a:pPr>
              <a:buFont typeface="Arial" charset="0"/>
              <a:buChar char="•"/>
            </a:pPr>
            <a:r>
              <a:rPr lang="en-GB" sz="4400">
                <a:latin typeface="Calibri" pitchFamily="34" charset="0"/>
              </a:rPr>
              <a:t>Strict PowerPoint presentation</a:t>
            </a:r>
          </a:p>
          <a:p>
            <a:pPr>
              <a:buFont typeface="Arial" charset="0"/>
              <a:buChar char="•"/>
            </a:pPr>
            <a:r>
              <a:rPr lang="en-GB" sz="4400">
                <a:latin typeface="Calibri" pitchFamily="34" charset="0"/>
              </a:rPr>
              <a:t> 20 slides only</a:t>
            </a:r>
          </a:p>
          <a:p>
            <a:pPr>
              <a:buFont typeface="Arial" charset="0"/>
              <a:buChar char="•"/>
            </a:pPr>
            <a:r>
              <a:rPr lang="en-GB" sz="4400">
                <a:latin typeface="Calibri" pitchFamily="34" charset="0"/>
              </a:rPr>
              <a:t> Each shown for 20 seconds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979613" y="1412875"/>
            <a:ext cx="5761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800000"/>
                </a:solidFill>
              </a:rPr>
              <a:t>http://www.pecha-kucha.org/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692275" y="4941888"/>
            <a:ext cx="5543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Can be used on-line or make a  class rule – create a </a:t>
            </a:r>
            <a:r>
              <a:rPr lang="en-GB" dirty="0" err="1"/>
              <a:t>ppt</a:t>
            </a:r>
            <a:r>
              <a:rPr lang="en-GB" dirty="0"/>
              <a:t> of 10 slides that takes ----minutes to show on a choice of interesting </a:t>
            </a:r>
            <a:r>
              <a:rPr lang="en-GB" dirty="0" smtClean="0"/>
              <a:t>ideas on maths for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14290"/>
            <a:ext cx="1946267" cy="643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285750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4000" dirty="0">
                <a:latin typeface="Calibri" pitchFamily="34" charset="0"/>
              </a:rPr>
              <a:t>IWB for £30- Why not if you have a </a:t>
            </a:r>
            <a:r>
              <a:rPr lang="en-GB" sz="4000" dirty="0" err="1">
                <a:latin typeface="Calibri" pitchFamily="34" charset="0"/>
              </a:rPr>
              <a:t>Wii</a:t>
            </a:r>
            <a:r>
              <a:rPr lang="en-GB" sz="4000" dirty="0">
                <a:latin typeface="Calibri" pitchFamily="34" charset="0"/>
              </a:rPr>
              <a:t> bring it into school and let the kids have a play - get them to bring in theirs – instant IAWB! Tell them to use it at home and show work to parents! (Teachers’ revenge</a:t>
            </a:r>
            <a:r>
              <a:rPr lang="en-GB" sz="4000" dirty="0" smtClean="0">
                <a:latin typeface="Calibri" pitchFamily="34" charset="0"/>
              </a:rPr>
              <a:t>)</a:t>
            </a:r>
          </a:p>
          <a:p>
            <a:pPr algn="ctr"/>
            <a:endParaRPr lang="en-GB" sz="4000" dirty="0">
              <a:latin typeface="Calibri" pitchFamily="34" charset="0"/>
            </a:endParaRPr>
          </a:p>
          <a:p>
            <a:pPr algn="ctr"/>
            <a:r>
              <a:rPr lang="en-GB" sz="4000" dirty="0" err="1" smtClean="0">
                <a:latin typeface="Calibri" pitchFamily="34" charset="0"/>
              </a:rPr>
              <a:t>Wii</a:t>
            </a:r>
            <a:r>
              <a:rPr lang="en-GB" sz="4000" dirty="0" smtClean="0">
                <a:latin typeface="Calibri" pitchFamily="34" charset="0"/>
              </a:rPr>
              <a:t> handset and software from the internet = (free) interactivity</a:t>
            </a:r>
            <a:endParaRPr lang="en-GB" sz="4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pPr marL="838200" indent="-838200" eaLnBrk="1" hangingPunct="1"/>
            <a:r>
              <a:rPr lang="en-GB" sz="5400" smtClean="0">
                <a:solidFill>
                  <a:srgbClr val="800000"/>
                </a:solidFill>
              </a:rPr>
              <a:t>Install Open Office as an alternative Office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800225"/>
            <a:ext cx="71278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>
                <a:solidFill>
                  <a:srgbClr val="800000"/>
                </a:solidFill>
              </a:rPr>
              <a:t>Your contributions -  add a post it note widget to take notes during a lesson – for you and your pupils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4800" b="1" smtClean="0">
                <a:solidFill>
                  <a:srgbClr val="800000"/>
                </a:solidFill>
              </a:rPr>
              <a:t>Post-it notes</a:t>
            </a:r>
          </a:p>
          <a:p>
            <a:pPr eaLnBrk="1" hangingPunct="1"/>
            <a:endParaRPr lang="en-GB" sz="4800" b="1" smtClean="0">
              <a:solidFill>
                <a:srgbClr val="800000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4143375" y="2214563"/>
            <a:ext cx="3643313" cy="3429000"/>
          </a:xfrm>
          <a:prstGeom prst="flowChartProcess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/>
              <a:t>Not using ICT</a:t>
            </a:r>
            <a:endParaRPr lang="en-US" sz="54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86063" y="609600"/>
            <a:ext cx="38576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000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 descr="D:\Internet downloads\iStock_000000328037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714500"/>
            <a:ext cx="4357687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63" y="357188"/>
            <a:ext cx="82153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5400" dirty="0">
                <a:latin typeface="+mj-lt"/>
              </a:rPr>
              <a:t>Power </a:t>
            </a:r>
            <a:r>
              <a:rPr lang="en-GB" sz="5400" dirty="0">
                <a:solidFill>
                  <a:srgbClr val="FF0000"/>
                </a:solidFill>
                <a:latin typeface="+mj-lt"/>
              </a:rPr>
              <a:t>up</a:t>
            </a:r>
            <a:r>
              <a:rPr lang="en-GB" sz="5400" dirty="0">
                <a:latin typeface="+mj-lt"/>
              </a:rPr>
              <a:t> not power down</a:t>
            </a:r>
            <a:endParaRPr lang="en-GB" sz="5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count4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866900"/>
            <a:ext cx="8316912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684213" y="44450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latin typeface="Calibri" pitchFamily="34" charset="0"/>
              </a:rPr>
              <a:t>Add pace and tension with a countdown timer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2428875"/>
            <a:ext cx="5265737" cy="235743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29642" cy="1560538"/>
          </a:xfrm>
        </p:spPr>
        <p:txBody>
          <a:bodyPr/>
          <a:lstStyle/>
          <a:p>
            <a:pPr lvl="1" eaLnBrk="1" hangingPunct="1"/>
            <a:r>
              <a:rPr lang="en-GB" dirty="0" smtClean="0"/>
              <a:t>Finally…</a:t>
            </a:r>
            <a:r>
              <a:rPr lang="en-GB" b="1" dirty="0" smtClean="0">
                <a:solidFill>
                  <a:srgbClr val="FF0000"/>
                </a:solidFill>
              </a:rPr>
              <a:t>How ICT can be used to support learning of maths.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41438"/>
            <a:ext cx="8269317" cy="4873644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en-GB" dirty="0" smtClean="0">
                <a:solidFill>
                  <a:srgbClr val="FF0000"/>
                </a:solidFill>
              </a:rPr>
              <a:t>Thank </a:t>
            </a:r>
            <a:r>
              <a:rPr lang="en-GB" dirty="0" smtClean="0">
                <a:solidFill>
                  <a:srgbClr val="FF0000"/>
                </a:solidFill>
              </a:rPr>
              <a:t>you for </a:t>
            </a:r>
            <a:r>
              <a:rPr lang="en-GB" dirty="0" smtClean="0">
                <a:solidFill>
                  <a:srgbClr val="FF0000"/>
                </a:solidFill>
              </a:rPr>
              <a:t>listening - </a:t>
            </a:r>
            <a:endParaRPr lang="en-GB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GB" dirty="0" smtClean="0"/>
              <a:t>Not always about the geekiest, funkiest latest stuff – </a:t>
            </a:r>
            <a:r>
              <a:rPr lang="en-GB" dirty="0" smtClean="0">
                <a:solidFill>
                  <a:srgbClr val="FF0000"/>
                </a:solidFill>
              </a:rPr>
              <a:t>it’</a:t>
            </a:r>
            <a:r>
              <a:rPr lang="en-GB" b="1" dirty="0" smtClean="0">
                <a:solidFill>
                  <a:srgbClr val="FF0000"/>
                </a:solidFill>
              </a:rPr>
              <a:t>s using </a:t>
            </a:r>
            <a:r>
              <a:rPr lang="en-GB" b="1" dirty="0" err="1" smtClean="0">
                <a:solidFill>
                  <a:srgbClr val="FF0000"/>
                </a:solidFill>
              </a:rPr>
              <a:t>i</a:t>
            </a:r>
            <a:r>
              <a:rPr lang="en-GB" b="1" dirty="0" smtClean="0">
                <a:solidFill>
                  <a:srgbClr val="FF0000"/>
                </a:solidFill>
              </a:rPr>
              <a:t>(c)t in the class and being dynamic.</a:t>
            </a:r>
            <a:endParaRPr lang="en-GB" b="1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dirty="0" smtClean="0">
                <a:solidFill>
                  <a:srgbClr val="FF0000"/>
                </a:solidFill>
              </a:rPr>
              <a:t>			Please get involved</a:t>
            </a:r>
          </a:p>
          <a:p>
            <a:pPr lvl="1" eaLnBrk="1" hangingPunct="1"/>
            <a:r>
              <a:rPr lang="en-GB" dirty="0" smtClean="0"/>
              <a:t>Share ideas at the ESIS </a:t>
            </a:r>
            <a:r>
              <a:rPr lang="en-GB" dirty="0" smtClean="0"/>
              <a:t>wiki – ICT and Maths</a:t>
            </a:r>
            <a:endParaRPr lang="en-GB" dirty="0" smtClean="0"/>
          </a:p>
          <a:p>
            <a:pPr lvl="1" eaLnBrk="1" hangingPunct="1"/>
            <a:r>
              <a:rPr lang="en-GB" dirty="0" smtClean="0"/>
              <a:t>Join the </a:t>
            </a:r>
            <a:r>
              <a:rPr lang="en-GB" dirty="0" smtClean="0"/>
              <a:t>forum</a:t>
            </a:r>
          </a:p>
          <a:p>
            <a:pPr lvl="1" eaLnBrk="1" hangingPunct="1"/>
            <a:r>
              <a:rPr lang="en-GB" dirty="0" smtClean="0"/>
              <a:t>Copies </a:t>
            </a:r>
            <a:r>
              <a:rPr lang="en-GB" dirty="0" smtClean="0"/>
              <a:t>of all these materials will be there </a:t>
            </a:r>
            <a:r>
              <a:rPr lang="en-GB" sz="6000" b="1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GB" sz="6000" b="1" dirty="0" smtClean="0">
              <a:solidFill>
                <a:srgbClr val="FF0000"/>
              </a:solidFill>
            </a:endParaRPr>
          </a:p>
          <a:p>
            <a:pPr lvl="1" eaLnBrk="1" hangingPunct="1"/>
            <a:endParaRPr lang="en-GB" sz="6000" b="1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 smtClean="0">
                <a:hlinkClick r:id="rId3" action="ppaction://hlinkfile"/>
              </a:rPr>
              <a:t>Shift happens</a:t>
            </a:r>
            <a:endParaRPr lang="en-US" dirty="0" smtClean="0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250825" y="1412875"/>
            <a:ext cx="4392613" cy="122396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0694" y="428604"/>
            <a:ext cx="2357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rgbClr val="CC0066"/>
                </a:solidFill>
              </a:rPr>
              <a:t>Like Stats?</a:t>
            </a:r>
            <a:endParaRPr lang="en-GB" sz="6000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By the way...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Everything here is free!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357188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latin typeface="Calibri" pitchFamily="34" charset="0"/>
              </a:rPr>
              <a:t>Create funky PowerPoint via </a:t>
            </a:r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SlideRocket.net</a:t>
            </a:r>
          </a:p>
        </p:txBody>
      </p:sp>
      <p:pic>
        <p:nvPicPr>
          <p:cNvPr id="8195" name="Picture 4" descr="slide_rocket_readerszo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349500"/>
            <a:ext cx="57150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2276475"/>
            <a:ext cx="9217026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marL="838200" indent="-838200" eaLnBrk="1" hangingPunct="1"/>
            <a:r>
              <a:rPr lang="en-GB" sz="5400" smtClean="0"/>
              <a:t>Dynamic office online via </a:t>
            </a:r>
            <a:r>
              <a:rPr lang="en-GB" sz="5400" smtClean="0">
                <a:solidFill>
                  <a:srgbClr val="800000"/>
                </a:solidFill>
              </a:rPr>
              <a:t>Acrobat.com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873250"/>
            <a:ext cx="7380287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785938"/>
            <a:ext cx="8143875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sz="5400" smtClean="0"/>
              <a:t>Online mindmapping - </a:t>
            </a:r>
            <a:r>
              <a:rPr lang="en-GB" sz="5400" smtClean="0">
                <a:solidFill>
                  <a:srgbClr val="800000"/>
                </a:solidFill>
              </a:rPr>
              <a:t>Bubbl.us</a:t>
            </a:r>
            <a:endParaRPr lang="en-US" sz="5400" smtClean="0">
              <a:solidFill>
                <a:srgbClr val="800000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700213"/>
            <a:ext cx="7526338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714488"/>
            <a:ext cx="8928100" cy="51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571500" y="214313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ContentGenerator.net</a:t>
            </a:r>
            <a:r>
              <a:rPr lang="en-GB" sz="5400">
                <a:latin typeface="Calibri" pitchFamily="34" charset="0"/>
              </a:rPr>
              <a:t> – Flash learning games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133600"/>
            <a:ext cx="7273925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188913"/>
            <a:ext cx="7772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5400">
                <a:latin typeface="Calibri" pitchFamily="34" charset="0"/>
              </a:rPr>
              <a:t>Random name picker and more… </a:t>
            </a:r>
            <a:r>
              <a:rPr lang="en-GB" sz="5400">
                <a:solidFill>
                  <a:srgbClr val="800000"/>
                </a:solidFill>
                <a:latin typeface="Calibri" pitchFamily="34" charset="0"/>
              </a:rPr>
              <a:t>ClassTools.net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9138"/>
            <a:ext cx="6696075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sz="5400" dirty="0" smtClean="0"/>
              <a:t>Developing your own PLE – Moodle </a:t>
            </a:r>
            <a:endParaRPr lang="en-US" sz="5400" dirty="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44675"/>
            <a:ext cx="8424862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701</Words>
  <Application>Microsoft Office PowerPoint</Application>
  <PresentationFormat>On-screen Show (4:3)</PresentationFormat>
  <Paragraphs>97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Wingdings</vt:lpstr>
      <vt:lpstr>Office Theme</vt:lpstr>
      <vt:lpstr>Quick ICT ideas for using ICT in Maths </vt:lpstr>
      <vt:lpstr>Slide 2</vt:lpstr>
      <vt:lpstr>Slide 3</vt:lpstr>
      <vt:lpstr>Slide 4</vt:lpstr>
      <vt:lpstr>Dynamic office online via Acrobat.com</vt:lpstr>
      <vt:lpstr>Online mindmapping - Bubbl.us</vt:lpstr>
      <vt:lpstr>Slide 7</vt:lpstr>
      <vt:lpstr>Slide 8</vt:lpstr>
      <vt:lpstr>Developing your own PLE – Moodle </vt:lpstr>
      <vt:lpstr>Collaborative online learning - setup a wiki</vt:lpstr>
      <vt:lpstr>Slide 11</vt:lpstr>
      <vt:lpstr>FlashMeeting – video conferencing for everyone</vt:lpstr>
      <vt:lpstr>Online discussion forums</vt:lpstr>
      <vt:lpstr>Creating a backdrop in Drama</vt:lpstr>
      <vt:lpstr>Slide 15</vt:lpstr>
      <vt:lpstr>Confuse and enthuse with Wordle.net</vt:lpstr>
      <vt:lpstr>Puzzlemaker</vt:lpstr>
      <vt:lpstr>Slide 18</vt:lpstr>
      <vt:lpstr>Twitter</vt:lpstr>
      <vt:lpstr>Google Apps spreadsheet</vt:lpstr>
      <vt:lpstr>YouTube in better quality</vt:lpstr>
      <vt:lpstr>Slide 22</vt:lpstr>
      <vt:lpstr>Slide 23</vt:lpstr>
      <vt:lpstr>Pecha Kucha -  Japanese</vt:lpstr>
      <vt:lpstr>Slide 25</vt:lpstr>
      <vt:lpstr>Install Open Office as an alternative Office</vt:lpstr>
      <vt:lpstr>Your contributions -  add a post it note widget to take notes during a lesson – for you and your pupils</vt:lpstr>
      <vt:lpstr>Not using ICT</vt:lpstr>
      <vt:lpstr>Slide 29</vt:lpstr>
      <vt:lpstr>Finally…How ICT can be used to support learning of maths. </vt:lpstr>
      <vt:lpstr>Slide 31</vt:lpstr>
      <vt:lpstr>By the way...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 ICT ideas in 40 minutes</dc:title>
  <dc:creator>Andrew J Field</dc:creator>
  <cp:lastModifiedBy>Ann Thomas</cp:lastModifiedBy>
  <cp:revision>104</cp:revision>
  <dcterms:created xsi:type="dcterms:W3CDTF">2008-06-22T18:01:22Z</dcterms:created>
  <dcterms:modified xsi:type="dcterms:W3CDTF">2009-09-29T15:16:54Z</dcterms:modified>
</cp:coreProperties>
</file>